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7" r:id="rId2"/>
    <p:sldId id="347" r:id="rId3"/>
    <p:sldId id="261" r:id="rId4"/>
    <p:sldId id="345" r:id="rId5"/>
    <p:sldId id="263" r:id="rId6"/>
    <p:sldId id="258" r:id="rId7"/>
    <p:sldId id="259" r:id="rId8"/>
    <p:sldId id="360" r:id="rId9"/>
    <p:sldId id="356" r:id="rId10"/>
    <p:sldId id="358" r:id="rId11"/>
    <p:sldId id="361" r:id="rId12"/>
    <p:sldId id="363" r:id="rId13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40"/>
    <a:srgbClr val="CC0000"/>
    <a:srgbClr val="00A8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1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351" cy="495052"/>
          </a:xfrm>
          <a:prstGeom prst="rect">
            <a:avLst/>
          </a:prstGeom>
        </p:spPr>
        <p:txBody>
          <a:bodyPr vert="horz" lIns="91253" tIns="45626" rIns="91253" bIns="45626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730" y="2"/>
            <a:ext cx="2946351" cy="495052"/>
          </a:xfrm>
          <a:prstGeom prst="rect">
            <a:avLst/>
          </a:prstGeom>
        </p:spPr>
        <p:txBody>
          <a:bodyPr vert="horz" lIns="91253" tIns="45626" rIns="91253" bIns="45626" rtlCol="0"/>
          <a:lstStyle>
            <a:lvl1pPr algn="r">
              <a:defRPr sz="1200"/>
            </a:lvl1pPr>
          </a:lstStyle>
          <a:p>
            <a:fld id="{24001612-7535-41D5-9579-3FA35E174FCD}" type="datetimeFigureOut">
              <a:rPr lang="en-IN" smtClean="0"/>
              <a:t>16-04-2020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5075"/>
            <a:ext cx="5924550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53" tIns="45626" rIns="91253" bIns="45626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9" y="4751875"/>
            <a:ext cx="5437821" cy="3887897"/>
          </a:xfrm>
          <a:prstGeom prst="rect">
            <a:avLst/>
          </a:prstGeom>
        </p:spPr>
        <p:txBody>
          <a:bodyPr vert="horz" lIns="91253" tIns="45626" rIns="91253" bIns="4562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9198"/>
            <a:ext cx="2946351" cy="495052"/>
          </a:xfrm>
          <a:prstGeom prst="rect">
            <a:avLst/>
          </a:prstGeom>
        </p:spPr>
        <p:txBody>
          <a:bodyPr vert="horz" lIns="91253" tIns="45626" rIns="91253" bIns="45626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730" y="9379198"/>
            <a:ext cx="2946351" cy="495052"/>
          </a:xfrm>
          <a:prstGeom prst="rect">
            <a:avLst/>
          </a:prstGeom>
        </p:spPr>
        <p:txBody>
          <a:bodyPr vert="horz" lIns="91253" tIns="45626" rIns="91253" bIns="45626" rtlCol="0" anchor="b"/>
          <a:lstStyle>
            <a:lvl1pPr algn="r">
              <a:defRPr sz="1200"/>
            </a:lvl1pPr>
          </a:lstStyle>
          <a:p>
            <a:fld id="{F3824D40-6996-4B35-BAD4-075154CE51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4867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12A2-C981-4076-9801-7015874FFDDC}" type="datetimeFigureOut">
              <a:rPr lang="en-IN" smtClean="0"/>
              <a:t>16-04-2020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BCF4-315D-475A-843E-A25C41C9AB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8011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12A2-C981-4076-9801-7015874FFDDC}" type="datetimeFigureOut">
              <a:rPr lang="en-IN" smtClean="0"/>
              <a:t>16-04-2020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BCF4-315D-475A-843E-A25C41C9AB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9833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12A2-C981-4076-9801-7015874FFDDC}" type="datetimeFigureOut">
              <a:rPr lang="en-IN" smtClean="0"/>
              <a:t>16-04-2020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BCF4-315D-475A-843E-A25C41C9AB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3717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12A2-C981-4076-9801-7015874FFDDC}" type="datetimeFigureOut">
              <a:rPr lang="en-IN" smtClean="0"/>
              <a:t>16-04-2020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BCF4-315D-475A-843E-A25C41C9AB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7162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12A2-C981-4076-9801-7015874FFDDC}" type="datetimeFigureOut">
              <a:rPr lang="en-IN" smtClean="0"/>
              <a:t>16-04-2020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BCF4-315D-475A-843E-A25C41C9AB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8329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12A2-C981-4076-9801-7015874FFDDC}" type="datetimeFigureOut">
              <a:rPr lang="en-IN" smtClean="0"/>
              <a:t>16-04-2020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BCF4-315D-475A-843E-A25C41C9AB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6380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12A2-C981-4076-9801-7015874FFDDC}" type="datetimeFigureOut">
              <a:rPr lang="en-IN" smtClean="0"/>
              <a:t>16-04-2020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BCF4-315D-475A-843E-A25C41C9AB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7538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12A2-C981-4076-9801-7015874FFDDC}" type="datetimeFigureOut">
              <a:rPr lang="en-IN" smtClean="0"/>
              <a:t>16-04-2020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BCF4-315D-475A-843E-A25C41C9AB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5044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12A2-C981-4076-9801-7015874FFDDC}" type="datetimeFigureOut">
              <a:rPr lang="en-IN" smtClean="0"/>
              <a:t>16-04-2020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BCF4-315D-475A-843E-A25C41C9AB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2791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12A2-C981-4076-9801-7015874FFDDC}" type="datetimeFigureOut">
              <a:rPr lang="en-IN" smtClean="0"/>
              <a:t>16-04-2020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BCF4-315D-475A-843E-A25C41C9AB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9772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12A2-C981-4076-9801-7015874FFDDC}" type="datetimeFigureOut">
              <a:rPr lang="en-IN" smtClean="0"/>
              <a:t>16-04-2020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BCF4-315D-475A-843E-A25C41C9AB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6170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912A2-C981-4076-9801-7015874FFDDC}" type="datetimeFigureOut">
              <a:rPr lang="en-IN" smtClean="0"/>
              <a:t>16-04-2020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ABCF4-315D-475A-843E-A25C41C9AB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508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890" y="0"/>
            <a:ext cx="2449600" cy="226321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1778763" y="0"/>
            <a:ext cx="34724" cy="6858000"/>
          </a:xfrm>
          <a:prstGeom prst="line">
            <a:avLst/>
          </a:prstGeom>
          <a:ln w="13652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4439" y="0"/>
            <a:ext cx="34724" cy="6858000"/>
          </a:xfrm>
          <a:prstGeom prst="line">
            <a:avLst/>
          </a:prstGeom>
          <a:ln w="136525">
            <a:solidFill>
              <a:srgbClr val="008E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93671" y="2119098"/>
            <a:ext cx="596096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" sz="4400" b="1" dirty="0">
                <a:solidFill>
                  <a:srgbClr val="008E40"/>
                </a:solidFill>
              </a:rPr>
              <a:t>ITALY</a:t>
            </a:r>
            <a:r>
              <a:rPr lang="en" sz="4400" b="1" dirty="0">
                <a:solidFill>
                  <a:schemeClr val="bg2"/>
                </a:solidFill>
              </a:rPr>
              <a:t>IN</a:t>
            </a:r>
            <a:r>
              <a:rPr lang="en" sz="4400" b="1" dirty="0">
                <a:solidFill>
                  <a:srgbClr val="CC0000"/>
                </a:solidFill>
              </a:rPr>
              <a:t>INDIA</a:t>
            </a:r>
          </a:p>
          <a:p>
            <a:pPr algn="ctr"/>
            <a:r>
              <a:rPr lang="en" sz="3200" b="1" dirty="0">
                <a:solidFill>
                  <a:schemeClr val="accent1">
                    <a:lumMod val="50000"/>
                  </a:schemeClr>
                </a:solidFill>
              </a:rPr>
              <a:t>Webinar </a:t>
            </a:r>
          </a:p>
          <a:p>
            <a:pPr algn="ctr"/>
            <a:r>
              <a:rPr lang="en" sz="3200" b="1" dirty="0">
                <a:solidFill>
                  <a:schemeClr val="accent1">
                    <a:lumMod val="50000"/>
                  </a:schemeClr>
                </a:solidFill>
              </a:rPr>
              <a:t>“Italian Institutions &amp; Companies faced with the current health emergency”</a:t>
            </a:r>
          </a:p>
          <a:p>
            <a:pPr algn="ctr"/>
            <a:r>
              <a:rPr lang="en" sz="3600" b="1" dirty="0">
                <a:solidFill>
                  <a:srgbClr val="008E40"/>
                </a:solidFill>
              </a:rPr>
              <a:t>15</a:t>
            </a:r>
            <a:r>
              <a:rPr lang="en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" sz="3600" b="1" dirty="0">
                <a:solidFill>
                  <a:schemeClr val="bg2"/>
                </a:solidFill>
              </a:rPr>
              <a:t>April</a:t>
            </a:r>
            <a:r>
              <a:rPr lang="en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" sz="3600" b="1" dirty="0">
                <a:solidFill>
                  <a:srgbClr val="CC0000"/>
                </a:solidFill>
              </a:rPr>
              <a:t>2020</a:t>
            </a:r>
          </a:p>
          <a:p>
            <a:pPr marL="685800" indent="-685800" algn="ctr">
              <a:buFontTx/>
              <a:buChar char="-"/>
            </a:pPr>
            <a:endParaRPr lang="en-IN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685800" indent="-685800" algn="ctr">
              <a:buFontTx/>
              <a:buChar char="-"/>
            </a:pPr>
            <a:endParaRPr lang="en-IN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636" y="6107141"/>
            <a:ext cx="1155031" cy="6099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5490" y="6044118"/>
            <a:ext cx="1603658" cy="694441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DBAC36E-E0BC-4687-B7EB-7387049F35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264" y="6070343"/>
            <a:ext cx="1914144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13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2AABC85-E087-0248-8AAD-EFC33AFAE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2" y="3962400"/>
            <a:ext cx="3588306" cy="288595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1586258" y="0"/>
            <a:ext cx="34724" cy="6858000"/>
          </a:xfrm>
          <a:prstGeom prst="line">
            <a:avLst/>
          </a:prstGeom>
          <a:ln w="13652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15387" y="0"/>
            <a:ext cx="34724" cy="6858000"/>
          </a:xfrm>
          <a:prstGeom prst="line">
            <a:avLst/>
          </a:prstGeom>
          <a:ln w="136525">
            <a:solidFill>
              <a:srgbClr val="008E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192" y="6590665"/>
            <a:ext cx="874395" cy="26733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479666" y="6550223"/>
            <a:ext cx="12551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en-US" sz="140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italyinindia</a:t>
            </a:r>
            <a:r>
              <a:rPr lang="en-US" sz="140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IN" sz="140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97980" y="412051"/>
            <a:ext cx="970236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 algn="ctr"/>
            <a:r>
              <a:rPr lang="en-IN" sz="2800" b="1" dirty="0">
                <a:solidFill>
                  <a:schemeClr val="accent1">
                    <a:lumMod val="50000"/>
                  </a:schemeClr>
                </a:solidFill>
              </a:rPr>
              <a:t>What we are working on…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2587" y="1493042"/>
            <a:ext cx="9827760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" sz="2000" b="1" dirty="0">
                <a:solidFill>
                  <a:srgbClr val="FF0000"/>
                </a:solidFill>
              </a:rPr>
              <a:t>Survey </a:t>
            </a:r>
            <a:r>
              <a:rPr lang="en" sz="2000" dirty="0"/>
              <a:t>in cooperation with the IICC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sz="2000" b="1" dirty="0">
                <a:solidFill>
                  <a:srgbClr val="FF0000"/>
                </a:solidFill>
              </a:rPr>
              <a:t>Financial tools to support Italian investments in India. Role of SACE &amp; SIMEST.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sz="2000" b="1" dirty="0">
                <a:solidFill>
                  <a:srgbClr val="FF0000"/>
                </a:solidFill>
              </a:rPr>
              <a:t>Economic and Commercial Task-force </a:t>
            </a:r>
            <a:r>
              <a:rPr lang="it-IT" sz="2000" dirty="0"/>
              <a:t>to </a:t>
            </a:r>
            <a:r>
              <a:rPr lang="en" sz="2000" dirty="0"/>
              <a:t>support the companies in tackling critical issues stemming from the lockdown (also in coordination with the EU)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sz="2000" b="1" dirty="0">
                <a:solidFill>
                  <a:srgbClr val="FF0000"/>
                </a:solidFill>
              </a:rPr>
              <a:t>Resumption of international flights and subsequent resumption of visas services </a:t>
            </a:r>
            <a:r>
              <a:rPr lang="en" sz="2000" dirty="0"/>
              <a:t>in cooperation with the Indian Embassy in Rome and MEA.</a:t>
            </a:r>
          </a:p>
          <a:p>
            <a:endParaRPr lang="e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sz="2000" b="1" dirty="0">
                <a:solidFill>
                  <a:srgbClr val="FF0000"/>
                </a:solidFill>
              </a:rPr>
              <a:t>Organization of a series of webinars:</a:t>
            </a:r>
            <a:endParaRPr lang="en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rgbClr val="008E40"/>
                </a:solidFill>
              </a:rPr>
              <a:t> </a:t>
            </a:r>
            <a:r>
              <a:rPr lang="en" sz="1600" b="1" dirty="0">
                <a:solidFill>
                  <a:srgbClr val="008E40"/>
                </a:solidFill>
              </a:rPr>
              <a:t>15th April, in cooperation with IICC,  </a:t>
            </a:r>
            <a:r>
              <a:rPr lang="en" sz="1600" dirty="0"/>
              <a:t>for Italian </a:t>
            </a:r>
          </a:p>
          <a:p>
            <a:r>
              <a:rPr lang="en" sz="1600" dirty="0"/>
              <a:t>      Companies already established in India.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1600" b="1" dirty="0">
                <a:solidFill>
                  <a:srgbClr val="008E40"/>
                </a:solidFill>
              </a:rPr>
              <a:t>28th April, in cooperation with ITA, </a:t>
            </a:r>
            <a:r>
              <a:rPr lang="en" sz="1600" dirty="0"/>
              <a:t>for Italian Companies </a:t>
            </a:r>
          </a:p>
          <a:p>
            <a:r>
              <a:rPr lang="en" sz="1600" dirty="0"/>
              <a:t>      in Italy wishing to explore the Indian market.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1600" b="1" dirty="0">
                <a:solidFill>
                  <a:srgbClr val="008E40"/>
                </a:solidFill>
              </a:rPr>
              <a:t>More to come: </a:t>
            </a:r>
            <a:r>
              <a:rPr lang="en" sz="1600" dirty="0"/>
              <a:t>with</a:t>
            </a:r>
            <a:r>
              <a:rPr lang="en" sz="1600" b="1" dirty="0">
                <a:solidFill>
                  <a:srgbClr val="008E40"/>
                </a:solidFill>
              </a:rPr>
              <a:t> </a:t>
            </a:r>
            <a:r>
              <a:rPr lang="en" sz="1600" dirty="0"/>
              <a:t>Sector-wise and State-wise </a:t>
            </a:r>
          </a:p>
          <a:p>
            <a:r>
              <a:rPr lang="en" sz="1600" dirty="0"/>
              <a:t>     insights.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" sz="2400" b="1" dirty="0">
              <a:solidFill>
                <a:srgbClr val="008E40"/>
              </a:solidFill>
            </a:endParaRPr>
          </a:p>
          <a:p>
            <a:pPr lvl="1"/>
            <a:br>
              <a:rPr lang="en" dirty="0"/>
            </a:br>
            <a:endParaRPr lang="en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554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1586258" y="0"/>
            <a:ext cx="34724" cy="6858000"/>
          </a:xfrm>
          <a:prstGeom prst="line">
            <a:avLst/>
          </a:prstGeom>
          <a:ln w="13652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15387" y="0"/>
            <a:ext cx="34724" cy="6858000"/>
          </a:xfrm>
          <a:prstGeom prst="line">
            <a:avLst/>
          </a:prstGeom>
          <a:ln w="136525">
            <a:solidFill>
              <a:srgbClr val="008E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192" y="6590665"/>
            <a:ext cx="874395" cy="26733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479666" y="6550223"/>
            <a:ext cx="12551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en-US" sz="140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italyinindia</a:t>
            </a:r>
            <a:r>
              <a:rPr lang="en-US" sz="140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IN" sz="140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97980" y="412051"/>
            <a:ext cx="970236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 algn="ctr"/>
            <a:r>
              <a:rPr lang="en-IN" sz="2800" b="1" dirty="0">
                <a:solidFill>
                  <a:schemeClr val="accent1">
                    <a:lumMod val="50000"/>
                  </a:schemeClr>
                </a:solidFill>
              </a:rPr>
              <a:t>PIANO STRAORDINARIO PER IL MADE IN ITALY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D298D9FD-9848-0D44-991D-19FA6CF71609}"/>
              </a:ext>
            </a:extLst>
          </p:cNvPr>
          <p:cNvSpPr txBox="1"/>
          <p:nvPr/>
        </p:nvSpPr>
        <p:spPr>
          <a:xfrm>
            <a:off x="694907" y="1704780"/>
            <a:ext cx="1054839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" sz="3200" dirty="0"/>
              <a:t>In the 2020 ITA budget, € </a:t>
            </a:r>
            <a:r>
              <a:rPr lang="en" sz="3200" b="1" dirty="0">
                <a:solidFill>
                  <a:srgbClr val="FF0000"/>
                </a:solidFill>
              </a:rPr>
              <a:t>134 MLN </a:t>
            </a:r>
            <a:r>
              <a:rPr lang="en" sz="3200" dirty="0"/>
              <a:t>are allocated for: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" sz="3200" dirty="0"/>
              <a:t>Communication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" sz="3200" dirty="0"/>
              <a:t>E-Commerce</a:t>
            </a:r>
          </a:p>
          <a:p>
            <a:pPr lvl="2"/>
            <a:endParaRPr lang="en" sz="3200" dirty="0"/>
          </a:p>
          <a:p>
            <a:pPr lvl="1"/>
            <a:r>
              <a:rPr lang="en" sz="3200" dirty="0"/>
              <a:t>The </a:t>
            </a:r>
            <a:r>
              <a:rPr lang="en" sz="3200" b="1" dirty="0" err="1"/>
              <a:t>CuraItalia</a:t>
            </a:r>
            <a:r>
              <a:rPr lang="en" sz="3200" b="1" dirty="0"/>
              <a:t> decree </a:t>
            </a:r>
            <a:r>
              <a:rPr lang="en" sz="3200" dirty="0"/>
              <a:t>also</a:t>
            </a:r>
          </a:p>
          <a:p>
            <a:pPr lvl="1"/>
            <a:r>
              <a:rPr lang="en" sz="3200" dirty="0"/>
              <a:t>foresees additional funds </a:t>
            </a:r>
          </a:p>
          <a:p>
            <a:pPr lvl="1"/>
            <a:r>
              <a:rPr lang="en" sz="3200" dirty="0"/>
              <a:t>to </a:t>
            </a:r>
            <a:r>
              <a:rPr lang="it-IT" sz="3200" dirty="0" err="1"/>
              <a:t>strengthen</a:t>
            </a:r>
            <a:r>
              <a:rPr lang="en" sz="3200" dirty="0"/>
              <a:t> the</a:t>
            </a:r>
          </a:p>
          <a:p>
            <a:pPr lvl="1"/>
            <a:r>
              <a:rPr lang="en" sz="3200" dirty="0"/>
              <a:t>ITA communication strategy.</a:t>
            </a:r>
          </a:p>
          <a:p>
            <a:pPr lvl="1"/>
            <a:br>
              <a:rPr lang="en" dirty="0"/>
            </a:br>
            <a:endParaRPr lang="e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3621651-DA2F-3549-B9D0-02E50CA9D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216" y="412051"/>
            <a:ext cx="1651000" cy="12192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1A7971C4-C5B8-DF4F-B5A2-1EA4562FC7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333" y="2743200"/>
            <a:ext cx="5596590" cy="349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470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1586258" y="0"/>
            <a:ext cx="34724" cy="6858000"/>
          </a:xfrm>
          <a:prstGeom prst="line">
            <a:avLst/>
          </a:prstGeom>
          <a:ln w="13652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15387" y="0"/>
            <a:ext cx="34724" cy="6858000"/>
          </a:xfrm>
          <a:prstGeom prst="line">
            <a:avLst/>
          </a:prstGeom>
          <a:ln w="136525">
            <a:solidFill>
              <a:srgbClr val="008E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192" y="6590665"/>
            <a:ext cx="874395" cy="26733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479666" y="6550223"/>
            <a:ext cx="12551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italyinindia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IN" sz="14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44816" y="661331"/>
            <a:ext cx="9702367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 algn="ctr"/>
            <a:r>
              <a:rPr lang="en-IN" sz="2800" b="1" dirty="0" err="1">
                <a:solidFill>
                  <a:srgbClr val="FF0000"/>
                </a:solidFill>
              </a:rPr>
              <a:t>Insieme</a:t>
            </a:r>
            <a:r>
              <a:rPr lang="en-IN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N" sz="2800" b="1" dirty="0" err="1">
                <a:solidFill>
                  <a:schemeClr val="accent2">
                    <a:lumMod val="75000"/>
                  </a:schemeClr>
                </a:solidFill>
              </a:rPr>
              <a:t>ce</a:t>
            </a:r>
            <a:r>
              <a:rPr lang="en-IN" sz="2800" b="1" dirty="0">
                <a:solidFill>
                  <a:schemeClr val="accent2">
                    <a:lumMod val="75000"/>
                  </a:schemeClr>
                </a:solidFill>
              </a:rPr>
              <a:t> la </a:t>
            </a:r>
            <a:r>
              <a:rPr lang="en-IN" sz="28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faremo</a:t>
            </a:r>
            <a:r>
              <a:rPr lang="en-IN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!</a:t>
            </a:r>
          </a:p>
          <a:p>
            <a:pPr lvl="1" algn="ctr"/>
            <a:r>
              <a:rPr lang="en-IN" sz="2800" b="1" dirty="0">
                <a:solidFill>
                  <a:srgbClr val="008E40"/>
                </a:solidFill>
              </a:rPr>
              <a:t>Together</a:t>
            </a:r>
            <a:r>
              <a:rPr lang="en-IN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N" sz="2800" b="1" dirty="0">
                <a:solidFill>
                  <a:srgbClr val="00B0F0"/>
                </a:solidFill>
              </a:rPr>
              <a:t>we shall </a:t>
            </a:r>
            <a:r>
              <a:rPr lang="en-IN" sz="2800" b="1" dirty="0">
                <a:solidFill>
                  <a:srgbClr val="7030A0"/>
                </a:solidFill>
              </a:rPr>
              <a:t>overcome!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8" t="11410" r="13597" b="10988"/>
          <a:stretch/>
        </p:blipFill>
        <p:spPr>
          <a:xfrm>
            <a:off x="8311945" y="2893165"/>
            <a:ext cx="3218977" cy="361126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0B488DF-2F86-4A42-B4B1-E99100CF35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430" y="1823689"/>
            <a:ext cx="5240528" cy="2690138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385FC9AA-DFD6-F241-9E38-E72AF3871C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49" y="3267492"/>
            <a:ext cx="2168494" cy="25685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1040" y="3808781"/>
            <a:ext cx="2645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#</a:t>
            </a:r>
            <a:r>
              <a:rPr lang="en-US" sz="2400" b="1" dirty="0" err="1">
                <a:solidFill>
                  <a:srgbClr val="7030A0"/>
                </a:solidFill>
              </a:rPr>
              <a:t>ItalyIndiaTogether</a:t>
            </a:r>
            <a:endParaRPr lang="it-IT" sz="24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2938" y="2642622"/>
            <a:ext cx="2572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#</a:t>
            </a:r>
            <a:r>
              <a:rPr lang="en-US" sz="3200" b="1" dirty="0" err="1">
                <a:solidFill>
                  <a:srgbClr val="0070C0"/>
                </a:solidFill>
              </a:rPr>
              <a:t>MadeinItaly</a:t>
            </a:r>
            <a:endParaRPr lang="it-IT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11945" y="2011680"/>
            <a:ext cx="2743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E40"/>
                </a:solidFill>
              </a:rPr>
              <a:t>#</a:t>
            </a:r>
            <a:r>
              <a:rPr lang="en-US" sz="2800" b="1" dirty="0" err="1">
                <a:solidFill>
                  <a:srgbClr val="008E40"/>
                </a:solidFill>
              </a:rPr>
              <a:t>StayingResilient</a:t>
            </a:r>
            <a:endParaRPr lang="it-IT" sz="2800" b="1" dirty="0">
              <a:solidFill>
                <a:srgbClr val="008E4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92430" y="5388864"/>
            <a:ext cx="5537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</a:rPr>
              <a:t>#</a:t>
            </a:r>
            <a:r>
              <a:rPr lang="en-US" sz="2800" b="1" dirty="0" err="1">
                <a:solidFill>
                  <a:srgbClr val="FFC000"/>
                </a:solidFill>
              </a:rPr>
              <a:t>DontStopThinkingAboutTheFuture</a:t>
            </a:r>
            <a:endParaRPr lang="it-IT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10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1586258" y="0"/>
            <a:ext cx="34724" cy="6858000"/>
          </a:xfrm>
          <a:prstGeom prst="line">
            <a:avLst/>
          </a:prstGeom>
          <a:ln w="13652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15387" y="0"/>
            <a:ext cx="34724" cy="6858000"/>
          </a:xfrm>
          <a:prstGeom prst="line">
            <a:avLst/>
          </a:prstGeom>
          <a:ln w="136525">
            <a:solidFill>
              <a:srgbClr val="008E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192" y="6590665"/>
            <a:ext cx="874395" cy="26733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479666" y="6550223"/>
            <a:ext cx="12551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5B9BD5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en-US" sz="1400" dirty="0" err="1">
                <a:solidFill>
                  <a:srgbClr val="5B9BD5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italyinindia</a:t>
            </a:r>
            <a:r>
              <a:rPr lang="en-US" sz="1400" dirty="0">
                <a:solidFill>
                  <a:srgbClr val="5B9BD5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IN" sz="1400" dirty="0">
              <a:solidFill>
                <a:srgbClr val="5B9BD5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99337" y="92963"/>
            <a:ext cx="7291847" cy="954107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lvl="1" algn="ctr"/>
            <a:r>
              <a:rPr lang="en-IN" sz="2800" b="1" dirty="0">
                <a:solidFill>
                  <a:srgbClr val="5B9BD5">
                    <a:lumMod val="50000"/>
                  </a:srgbClr>
                </a:solidFill>
              </a:rPr>
              <a:t>Where were we before Covid-19…</a:t>
            </a:r>
          </a:p>
          <a:p>
            <a:pPr lvl="1" algn="ctr"/>
            <a:r>
              <a:rPr lang="en-IN" sz="2800" b="1" dirty="0">
                <a:solidFill>
                  <a:srgbClr val="008E40"/>
                </a:solidFill>
              </a:rPr>
              <a:t>Business Conclave</a:t>
            </a:r>
            <a:r>
              <a:rPr lang="en-IN" sz="2800" b="1" dirty="0">
                <a:solidFill>
                  <a:schemeClr val="bg2"/>
                </a:solidFill>
              </a:rPr>
              <a:t> 28 </a:t>
            </a:r>
            <a:r>
              <a:rPr lang="en-IN" sz="2800" b="1" dirty="0">
                <a:solidFill>
                  <a:srgbClr val="CC0000"/>
                </a:solidFill>
              </a:rPr>
              <a:t>February 2020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25979" y="6565910"/>
            <a:ext cx="1267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solidFill>
                  <a:srgbClr val="5B9BD5">
                    <a:lumMod val="50000"/>
                  </a:srgbClr>
                </a:solidFill>
              </a:rPr>
              <a:t>@</a:t>
            </a:r>
            <a:r>
              <a:rPr lang="en-IN" sz="1400" dirty="0" err="1">
                <a:solidFill>
                  <a:srgbClr val="5B9BD5">
                    <a:lumMod val="50000"/>
                  </a:srgbClr>
                </a:solidFill>
              </a:rPr>
              <a:t>ITANewDelhi</a:t>
            </a:r>
            <a:endParaRPr lang="en-IN" sz="1400" dirty="0">
              <a:solidFill>
                <a:srgbClr val="5B9BD5">
                  <a:lumMod val="50000"/>
                </a:srgbClr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55DAF9F-7442-2140-AD1C-065C4CA6F4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375" y="1264628"/>
            <a:ext cx="7631769" cy="508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64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A08AFCA-DC5D-4F45-8D5E-AAE9485984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8" b="20706"/>
          <a:stretch/>
        </p:blipFill>
        <p:spPr>
          <a:xfrm>
            <a:off x="684835" y="0"/>
            <a:ext cx="10840234" cy="3429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1586258" y="0"/>
            <a:ext cx="34724" cy="6858000"/>
          </a:xfrm>
          <a:prstGeom prst="line">
            <a:avLst/>
          </a:prstGeom>
          <a:ln w="13652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15387" y="0"/>
            <a:ext cx="34724" cy="6858000"/>
          </a:xfrm>
          <a:prstGeom prst="line">
            <a:avLst/>
          </a:prstGeom>
          <a:ln w="136525">
            <a:solidFill>
              <a:srgbClr val="008E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192" y="6590665"/>
            <a:ext cx="874395" cy="26733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479666" y="6550223"/>
            <a:ext cx="12551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italyinindia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IN" sz="14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66751" y="303542"/>
            <a:ext cx="970236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 algn="ctr"/>
            <a:r>
              <a:rPr lang="en-IN" sz="2800" b="1" dirty="0">
                <a:solidFill>
                  <a:schemeClr val="accent1">
                    <a:lumMod val="50000"/>
                  </a:schemeClr>
                </a:solidFill>
              </a:rPr>
              <a:t>Italy – India Partnership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06062" y="1961027"/>
            <a:ext cx="1041492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IN" sz="2400" b="1" dirty="0">
              <a:solidFill>
                <a:srgbClr val="FF0000"/>
              </a:solidFill>
            </a:endParaRPr>
          </a:p>
          <a:p>
            <a:pPr lvl="1"/>
            <a:endParaRPr lang="en-IN" sz="2400" b="1" dirty="0">
              <a:solidFill>
                <a:srgbClr val="FF0000"/>
              </a:solidFill>
            </a:endParaRPr>
          </a:p>
          <a:p>
            <a:pPr lvl="1"/>
            <a:r>
              <a:rPr lang="en-IN" sz="2400" b="1" dirty="0">
                <a:solidFill>
                  <a:srgbClr val="002060"/>
                </a:solidFill>
              </a:rPr>
              <a:t>Bilateral trade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002060"/>
                </a:solidFill>
                <a:sym typeface="Wingdings" panose="05000000000000000000" pitchFamily="2" charset="2"/>
              </a:rPr>
              <a:t>2016 - 2019  +18%</a:t>
            </a:r>
            <a:r>
              <a:rPr lang="en-IN" sz="2400" dirty="0">
                <a:solidFill>
                  <a:srgbClr val="002060"/>
                </a:solidFill>
              </a:rPr>
              <a:t> (ISTAT)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002060"/>
                </a:solidFill>
              </a:rPr>
              <a:t>Italian Exports to India to grew </a:t>
            </a:r>
            <a:r>
              <a:rPr lang="en-IN" sz="3600" dirty="0">
                <a:solidFill>
                  <a:srgbClr val="002060"/>
                </a:solidFill>
              </a:rPr>
              <a:t>+20% </a:t>
            </a:r>
            <a:r>
              <a:rPr lang="en-IN" sz="2400" dirty="0">
                <a:solidFill>
                  <a:srgbClr val="002060"/>
                </a:solidFill>
              </a:rPr>
              <a:t>between 2016-2019 (</a:t>
            </a:r>
            <a:r>
              <a:rPr lang="en-IN" sz="2400" dirty="0" err="1">
                <a:solidFill>
                  <a:srgbClr val="002060"/>
                </a:solidFill>
              </a:rPr>
              <a:t>Istat</a:t>
            </a:r>
            <a:r>
              <a:rPr lang="en-IN" sz="2400" dirty="0">
                <a:solidFill>
                  <a:srgbClr val="002060"/>
                </a:solidFill>
              </a:rPr>
              <a:t>)</a:t>
            </a:r>
          </a:p>
          <a:p>
            <a:pPr lvl="1"/>
            <a:r>
              <a:rPr lang="en-IN" sz="3200" b="1" dirty="0">
                <a:solidFill>
                  <a:srgbClr val="002060"/>
                </a:solidFill>
              </a:rPr>
              <a:t>	</a:t>
            </a:r>
            <a:r>
              <a:rPr lang="en-IN" sz="2400" b="1" dirty="0">
                <a:solidFill>
                  <a:srgbClr val="002060"/>
                </a:solidFill>
              </a:rPr>
              <a:t>GOAL</a:t>
            </a:r>
            <a:r>
              <a:rPr lang="en-IN" sz="2400" dirty="0">
                <a:solidFill>
                  <a:srgbClr val="002060"/>
                </a:solidFill>
              </a:rPr>
              <a:t> </a:t>
            </a:r>
            <a:r>
              <a:rPr lang="en-IN" sz="2400" dirty="0">
                <a:solidFill>
                  <a:srgbClr val="002060"/>
                </a:solidFill>
                <a:sym typeface="Wingdings" panose="05000000000000000000" pitchFamily="2" charset="2"/>
              </a:rPr>
              <a:t> reach </a:t>
            </a:r>
            <a:r>
              <a:rPr lang="en-IN" sz="4000" dirty="0">
                <a:solidFill>
                  <a:srgbClr val="002060"/>
                </a:solidFill>
                <a:sym typeface="Wingdings" panose="05000000000000000000" pitchFamily="2" charset="2"/>
              </a:rPr>
              <a:t>+30% </a:t>
            </a:r>
            <a:r>
              <a:rPr lang="en-IN" sz="2400" dirty="0">
                <a:solidFill>
                  <a:srgbClr val="002060"/>
                </a:solidFill>
                <a:sym typeface="Wingdings" panose="05000000000000000000" pitchFamily="2" charset="2"/>
              </a:rPr>
              <a:t>in 2025</a:t>
            </a:r>
          </a:p>
          <a:p>
            <a:pPr lvl="1"/>
            <a:r>
              <a:rPr lang="en-IN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Investments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002060"/>
                </a:solidFill>
                <a:sym typeface="Wingdings" panose="05000000000000000000" pitchFamily="2" charset="2"/>
              </a:rPr>
              <a:t>Important Indian investments in Italy (Mittal, Mahindra, Jindal)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002060"/>
                </a:solidFill>
                <a:sym typeface="Wingdings" panose="05000000000000000000" pitchFamily="2" charset="2"/>
              </a:rPr>
              <a:t>Italian investments in India  €6.4Bn</a:t>
            </a:r>
          </a:p>
          <a:p>
            <a:pPr lvl="1"/>
            <a:r>
              <a:rPr lang="en-IN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Tourism</a:t>
            </a:r>
            <a:r>
              <a:rPr lang="en-IN" sz="20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002060"/>
                </a:solidFill>
                <a:sym typeface="Wingdings" panose="05000000000000000000" pitchFamily="2" charset="2"/>
              </a:rPr>
              <a:t>The average Indian tourist spends approx. $1800 and $2500 per week in Italy</a:t>
            </a:r>
          </a:p>
          <a:p>
            <a:pPr lvl="1"/>
            <a:endParaRPr lang="en-IN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IN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704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1586258" y="0"/>
            <a:ext cx="34724" cy="6858000"/>
          </a:xfrm>
          <a:prstGeom prst="line">
            <a:avLst/>
          </a:prstGeom>
          <a:ln w="13652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15387" y="0"/>
            <a:ext cx="34724" cy="6858000"/>
          </a:xfrm>
          <a:prstGeom prst="line">
            <a:avLst/>
          </a:prstGeom>
          <a:ln w="136525">
            <a:solidFill>
              <a:srgbClr val="008E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192" y="6590665"/>
            <a:ext cx="874395" cy="26733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479666" y="6550223"/>
            <a:ext cx="12551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italyinindia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IN" sz="14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67000" y="688774"/>
            <a:ext cx="970236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 algn="ctr"/>
            <a:r>
              <a:rPr lang="en-IN" sz="2800" b="1" dirty="0">
                <a:solidFill>
                  <a:schemeClr val="accent1">
                    <a:lumMod val="50000"/>
                  </a:schemeClr>
                </a:solidFill>
              </a:rPr>
              <a:t>Italy – India Partnership 2020-2025 ∙ Sectors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06062" y="1709958"/>
            <a:ext cx="104149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400" dirty="0">
                <a:solidFill>
                  <a:schemeClr val="accent1">
                    <a:lumMod val="50000"/>
                  </a:schemeClr>
                </a:solidFill>
              </a:rPr>
              <a:t>Pursuing the “Granular approach” focused on </a:t>
            </a:r>
            <a:r>
              <a:rPr lang="en-IN" sz="2400" b="1" dirty="0">
                <a:solidFill>
                  <a:schemeClr val="accent1">
                    <a:lumMod val="50000"/>
                  </a:schemeClr>
                </a:solidFill>
              </a:rPr>
              <a:t>4 main sectors  </a:t>
            </a:r>
          </a:p>
          <a:p>
            <a:pPr marL="914400" lvl="1" indent="-457200">
              <a:lnSpc>
                <a:spcPct val="150000"/>
              </a:lnSpc>
              <a:buAutoNum type="arabicParenR"/>
            </a:pPr>
            <a:r>
              <a:rPr lang="en-IN" sz="2400" b="1" dirty="0">
                <a:solidFill>
                  <a:schemeClr val="accent1">
                    <a:lumMod val="50000"/>
                  </a:schemeClr>
                </a:solidFill>
              </a:rPr>
              <a:t>Green and Circular Economy</a:t>
            </a:r>
            <a:br>
              <a:rPr lang="en-IN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IN" sz="2400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IN" sz="2400" dirty="0">
                <a:solidFill>
                  <a:schemeClr val="accent1">
                    <a:lumMod val="50000"/>
                  </a:schemeClr>
                </a:solidFill>
              </a:rPr>
              <a:t>Renewable energies and clean-tech</a:t>
            </a:r>
          </a:p>
          <a:p>
            <a:pPr marL="914400" lvl="1" indent="-457200">
              <a:lnSpc>
                <a:spcPct val="150000"/>
              </a:lnSpc>
              <a:buAutoNum type="arabicParenR"/>
            </a:pPr>
            <a:r>
              <a:rPr lang="en-IN" sz="2400" b="1" dirty="0">
                <a:solidFill>
                  <a:schemeClr val="accent1">
                    <a:lumMod val="50000"/>
                  </a:schemeClr>
                </a:solidFill>
              </a:rPr>
              <a:t>Infrastructure</a:t>
            </a:r>
            <a:br>
              <a:rPr lang="en-IN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IN" sz="2400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IN" sz="2400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IN" sz="2400" dirty="0">
                <a:solidFill>
                  <a:schemeClr val="accent1">
                    <a:lumMod val="50000"/>
                  </a:schemeClr>
                </a:solidFill>
              </a:rPr>
              <a:t>Railways</a:t>
            </a:r>
          </a:p>
          <a:p>
            <a:pPr marL="914400" lvl="1" indent="-457200">
              <a:lnSpc>
                <a:spcPct val="150000"/>
              </a:lnSpc>
              <a:buAutoNum type="arabicParenR" startAt="3"/>
            </a:pPr>
            <a:r>
              <a:rPr lang="en-IN" sz="2400" b="1" dirty="0">
                <a:solidFill>
                  <a:schemeClr val="accent1">
                    <a:lumMod val="50000"/>
                  </a:schemeClr>
                </a:solidFill>
              </a:rPr>
              <a:t>Food processing </a:t>
            </a:r>
          </a:p>
          <a:p>
            <a:pPr marL="914400" lvl="1" indent="-457200">
              <a:lnSpc>
                <a:spcPct val="150000"/>
              </a:lnSpc>
              <a:buAutoNum type="arabicParenR" startAt="3"/>
            </a:pPr>
            <a:r>
              <a:rPr lang="en-IN" sz="2400" b="1" dirty="0">
                <a:solidFill>
                  <a:schemeClr val="accent1">
                    <a:lumMod val="50000"/>
                  </a:schemeClr>
                </a:solidFill>
              </a:rPr>
              <a:t>Make in India</a:t>
            </a:r>
          </a:p>
          <a:p>
            <a:pPr marL="914400" lvl="1" indent="-457200">
              <a:lnSpc>
                <a:spcPct val="150000"/>
              </a:lnSpc>
              <a:buAutoNum type="arabicParenR" startAt="3"/>
            </a:pPr>
            <a:r>
              <a:rPr lang="en-IN" sz="2400" b="1" dirty="0">
                <a:solidFill>
                  <a:schemeClr val="accent1">
                    <a:lumMod val="50000"/>
                  </a:schemeClr>
                </a:solidFill>
              </a:rPr>
              <a:t>Lifestyle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IN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530" y="4910843"/>
            <a:ext cx="2883487" cy="14971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672" y="3621994"/>
            <a:ext cx="2217699" cy="1522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530" y="2923766"/>
            <a:ext cx="2883487" cy="1730092"/>
          </a:xfrm>
          <a:prstGeom prst="rect">
            <a:avLst/>
          </a:prstGeom>
        </p:spPr>
      </p:pic>
      <p:sp>
        <p:nvSpPr>
          <p:cNvPr id="13" name="AutoShape 2" descr="Risultato immagini per moda italian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5" name="AutoShape 4" descr="Risultato immagini per moda italiana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4709" y="5288168"/>
            <a:ext cx="2217699" cy="1569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8812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1586258" y="0"/>
            <a:ext cx="34724" cy="6858000"/>
          </a:xfrm>
          <a:prstGeom prst="line">
            <a:avLst/>
          </a:prstGeom>
          <a:ln w="13652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15387" y="0"/>
            <a:ext cx="34724" cy="6858000"/>
          </a:xfrm>
          <a:prstGeom prst="line">
            <a:avLst/>
          </a:prstGeom>
          <a:ln w="136525">
            <a:solidFill>
              <a:srgbClr val="008E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192" y="6590665"/>
            <a:ext cx="874395" cy="26733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479666" y="6550223"/>
            <a:ext cx="12551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italyinindia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IN" sz="14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1270" y="609522"/>
            <a:ext cx="9702367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 algn="ctr"/>
            <a:r>
              <a:rPr lang="en-IN" sz="2800" b="1" dirty="0">
                <a:solidFill>
                  <a:schemeClr val="accent1">
                    <a:lumMod val="50000"/>
                  </a:schemeClr>
                </a:solidFill>
              </a:rPr>
              <a:t>Italy – India Partnership 2020-2025. The objectives are the same but…postponed!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8123" y="1895510"/>
            <a:ext cx="9702367" cy="40977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chemeClr val="accent1">
                    <a:lumMod val="50000"/>
                  </a:schemeClr>
                </a:solidFill>
              </a:rPr>
              <a:t>State Visit of PM Modi to Rome </a:t>
            </a:r>
            <a:r>
              <a:rPr lang="en-IN" sz="2400" dirty="0">
                <a:solidFill>
                  <a:schemeClr val="accent1">
                    <a:lumMod val="50000"/>
                  </a:schemeClr>
                </a:solidFill>
              </a:rPr>
              <a:t>(originally </a:t>
            </a:r>
          </a:p>
          <a:p>
            <a:r>
              <a:rPr lang="en-IN" sz="2400" dirty="0">
                <a:solidFill>
                  <a:schemeClr val="accent1">
                    <a:lumMod val="50000"/>
                  </a:schemeClr>
                </a:solidFill>
              </a:rPr>
              <a:t>scheduled in May)</a:t>
            </a:r>
          </a:p>
          <a:p>
            <a:endParaRPr lang="en-IN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IN" sz="2400" b="1" dirty="0">
                <a:solidFill>
                  <a:schemeClr val="accent1">
                    <a:lumMod val="50000"/>
                  </a:schemeClr>
                </a:solidFill>
              </a:rPr>
              <a:t>Comprehensive Business Delegation </a:t>
            </a:r>
          </a:p>
          <a:p>
            <a:r>
              <a:rPr lang="en-IN" sz="2400" b="1" dirty="0">
                <a:solidFill>
                  <a:schemeClr val="accent1">
                    <a:lumMod val="50000"/>
                  </a:schemeClr>
                </a:solidFill>
              </a:rPr>
              <a:t>led by the Minister of Foreign Affairs </a:t>
            </a:r>
          </a:p>
          <a:p>
            <a:r>
              <a:rPr lang="en-IN" sz="2400" dirty="0">
                <a:solidFill>
                  <a:schemeClr val="accent1">
                    <a:lumMod val="50000"/>
                  </a:schemeClr>
                </a:solidFill>
              </a:rPr>
              <a:t>(originally scheduled in October 2020)</a:t>
            </a:r>
          </a:p>
          <a:p>
            <a:pPr>
              <a:lnSpc>
                <a:spcPct val="150000"/>
              </a:lnSpc>
            </a:pPr>
            <a:endParaRPr lang="en-IN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IN" sz="2400" b="1" dirty="0">
                <a:solidFill>
                  <a:schemeClr val="accent1">
                    <a:lumMod val="50000"/>
                  </a:schemeClr>
                </a:solidFill>
              </a:rPr>
              <a:t>Conclusion of MoUs in several fields </a:t>
            </a:r>
            <a:r>
              <a:rPr lang="en-IN" sz="2400" dirty="0">
                <a:solidFill>
                  <a:schemeClr val="accent1">
                    <a:lumMod val="50000"/>
                  </a:schemeClr>
                </a:solidFill>
              </a:rPr>
              <a:t>(from double taxation to environment…)</a:t>
            </a:r>
          </a:p>
          <a:p>
            <a:pPr>
              <a:lnSpc>
                <a:spcPct val="150000"/>
              </a:lnSpc>
            </a:pPr>
            <a:endParaRPr lang="en-IN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605" y="2123764"/>
            <a:ext cx="4148885" cy="233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28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1586258" y="0"/>
            <a:ext cx="34724" cy="6858000"/>
          </a:xfrm>
          <a:prstGeom prst="line">
            <a:avLst/>
          </a:prstGeom>
          <a:ln w="13652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15387" y="0"/>
            <a:ext cx="34724" cy="6858000"/>
          </a:xfrm>
          <a:prstGeom prst="line">
            <a:avLst/>
          </a:prstGeom>
          <a:ln w="136525">
            <a:solidFill>
              <a:srgbClr val="008E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192" y="6590665"/>
            <a:ext cx="874395" cy="26733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479666" y="6550223"/>
            <a:ext cx="12551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en-US" sz="140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italyinindia</a:t>
            </a:r>
            <a:r>
              <a:rPr lang="en-US" sz="140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IN" sz="140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25C2712E-167F-7D45-B317-7BE535640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1354237"/>
            <a:ext cx="9820407" cy="5035001"/>
          </a:xfrm>
        </p:spPr>
        <p:txBody>
          <a:bodyPr>
            <a:normAutofit fontScale="25000" lnSpcReduction="20000"/>
          </a:bodyPr>
          <a:lstStyle/>
          <a:p>
            <a:pPr algn="l"/>
            <a:endParaRPr lang="en" sz="2900" dirty="0">
              <a:solidFill>
                <a:srgbClr val="002060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" sz="7200" b="1" dirty="0">
                <a:solidFill>
                  <a:schemeClr val="accent1">
                    <a:lumMod val="50000"/>
                  </a:schemeClr>
                </a:solidFill>
              </a:rPr>
              <a:t>Closing of both public offices, commercial and industrial </a:t>
            </a:r>
            <a:r>
              <a:rPr lang="it-IT" sz="7200" b="1" dirty="0">
                <a:solidFill>
                  <a:schemeClr val="accent1">
                    <a:lumMod val="50000"/>
                  </a:schemeClr>
                </a:solidFill>
              </a:rPr>
              <a:t>establishments</a:t>
            </a:r>
            <a:r>
              <a:rPr lang="en" sz="7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7200" b="1" dirty="0">
                <a:solidFill>
                  <a:schemeClr val="accent1">
                    <a:lumMod val="50000"/>
                  </a:schemeClr>
                </a:solidFill>
              </a:rPr>
              <a:t>with the exception of essential commodities.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7200" dirty="0">
              <a:solidFill>
                <a:schemeClr val="accent1">
                  <a:lumMod val="50000"/>
                </a:schemeClr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7200" b="1" dirty="0">
                <a:solidFill>
                  <a:schemeClr val="accent1">
                    <a:lumMod val="50000"/>
                  </a:schemeClr>
                </a:solidFill>
              </a:rPr>
              <a:t>Core domains of production activities allowed: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7200" dirty="0">
                <a:solidFill>
                  <a:schemeClr val="accent1">
                    <a:lumMod val="50000"/>
                  </a:schemeClr>
                </a:solidFill>
              </a:rPr>
              <a:t>Pharmaceutical/Medical Equipment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7200" dirty="0">
                <a:solidFill>
                  <a:schemeClr val="accent1">
                    <a:lumMod val="50000"/>
                  </a:schemeClr>
                </a:solidFill>
              </a:rPr>
              <a:t>Food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en-US" sz="7200" dirty="0">
              <a:solidFill>
                <a:schemeClr val="accent1">
                  <a:lumMod val="50000"/>
                </a:schemeClr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7200" b="1" dirty="0">
                <a:solidFill>
                  <a:schemeClr val="accent1">
                    <a:lumMod val="50000"/>
                  </a:schemeClr>
                </a:solidFill>
              </a:rPr>
              <a:t>Measures to be adopted by operational productive plants: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7200" dirty="0">
                <a:solidFill>
                  <a:schemeClr val="accent1">
                    <a:lumMod val="50000"/>
                  </a:schemeClr>
                </a:solidFill>
              </a:rPr>
              <a:t>Social distancing.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7200" dirty="0">
                <a:solidFill>
                  <a:schemeClr val="accent1">
                    <a:lumMod val="50000"/>
                  </a:schemeClr>
                </a:solidFill>
              </a:rPr>
              <a:t>Regular sanitization.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7200" dirty="0">
                <a:solidFill>
                  <a:schemeClr val="accent1">
                    <a:lumMod val="50000"/>
                  </a:schemeClr>
                </a:solidFill>
              </a:rPr>
              <a:t>20% to 25% capacity in single shift as a start (for big companies in electronic manufacturing, textiles, automobiles).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7200" dirty="0">
                <a:solidFill>
                  <a:schemeClr val="accent1">
                    <a:lumMod val="50000"/>
                  </a:schemeClr>
                </a:solidFill>
              </a:rPr>
              <a:t>“Phase two” to be rolled-out </a:t>
            </a:r>
            <a:r>
              <a:rPr lang="en-US" sz="7200" b="1" dirty="0">
                <a:solidFill>
                  <a:srgbClr val="FF0000"/>
                </a:solidFill>
              </a:rPr>
              <a:t>district-wise</a:t>
            </a:r>
            <a:r>
              <a:rPr lang="en-US" sz="7200" b="1" dirty="0">
                <a:solidFill>
                  <a:schemeClr val="accent1">
                    <a:lumMod val="50000"/>
                  </a:schemeClr>
                </a:solidFill>
              </a:rPr>
              <a:t> based on the evolution of the contagion.</a:t>
            </a:r>
          </a:p>
          <a:p>
            <a:pPr lvl="2" algn="l"/>
            <a:endParaRPr lang="en-US" sz="7200" dirty="0">
              <a:solidFill>
                <a:schemeClr val="accent1">
                  <a:lumMod val="50000"/>
                </a:schemeClr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7200" b="1" dirty="0">
                <a:solidFill>
                  <a:schemeClr val="accent1">
                    <a:lumMod val="50000"/>
                  </a:schemeClr>
                </a:solidFill>
              </a:rPr>
              <a:t>Suspension of all transport services air, rail, roadways with the exception of transportation for essential goods.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" sz="7200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en" sz="7200" dirty="0">
              <a:solidFill>
                <a:srgbClr val="00206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" sz="2900" dirty="0">
              <a:solidFill>
                <a:srgbClr val="002060"/>
              </a:solidFill>
            </a:endParaRPr>
          </a:p>
          <a:p>
            <a:pPr algn="l"/>
            <a:endParaRPr lang="en" sz="2900" dirty="0">
              <a:solidFill>
                <a:srgbClr val="002060"/>
              </a:solidFill>
            </a:endParaRPr>
          </a:p>
          <a:p>
            <a:pPr algn="l"/>
            <a:r>
              <a:rPr lang="en-US" sz="2600" dirty="0"/>
              <a:t> </a:t>
            </a:r>
            <a:endParaRPr lang="it-IT" sz="2600" dirty="0"/>
          </a:p>
          <a:p>
            <a:pPr lvl="1" algn="l"/>
            <a:br>
              <a:rPr lang="en-US" sz="1700" dirty="0"/>
            </a:br>
            <a:endParaRPr lang="it-IT" sz="17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E9751E93-D499-2C41-995B-68F28BCFF548}"/>
              </a:ext>
            </a:extLst>
          </p:cNvPr>
          <p:cNvSpPr txBox="1"/>
          <p:nvPr/>
        </p:nvSpPr>
        <p:spPr>
          <a:xfrm>
            <a:off x="1289117" y="468762"/>
            <a:ext cx="970236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 algn="ctr"/>
            <a:r>
              <a:rPr lang="it-IT" sz="4000" b="1" dirty="0">
                <a:solidFill>
                  <a:srgbClr val="5B9BD5">
                    <a:lumMod val="50000"/>
                  </a:srgbClr>
                </a:solidFill>
              </a:rPr>
              <a:t>The </a:t>
            </a:r>
            <a:r>
              <a:rPr lang="it-IT" sz="4000" b="1" dirty="0" err="1">
                <a:solidFill>
                  <a:srgbClr val="5B9BD5">
                    <a:lumMod val="50000"/>
                  </a:srgbClr>
                </a:solidFill>
              </a:rPr>
              <a:t>Lockdown</a:t>
            </a:r>
            <a:r>
              <a:rPr lang="it-IT" sz="4000" b="1" dirty="0">
                <a:solidFill>
                  <a:srgbClr val="5B9BD5">
                    <a:lumMod val="50000"/>
                  </a:srgbClr>
                </a:solidFill>
              </a:rPr>
              <a:t> and </a:t>
            </a:r>
            <a:r>
              <a:rPr lang="it-IT" sz="4000" b="1" dirty="0" err="1">
                <a:solidFill>
                  <a:srgbClr val="5B9BD5">
                    <a:lumMod val="50000"/>
                  </a:srgbClr>
                </a:solidFill>
              </a:rPr>
              <a:t>its</a:t>
            </a:r>
            <a:r>
              <a:rPr lang="it-IT" sz="4000" b="1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it-IT" sz="4000" b="1" dirty="0" err="1">
                <a:solidFill>
                  <a:srgbClr val="5B9BD5">
                    <a:lumMod val="50000"/>
                  </a:srgbClr>
                </a:solidFill>
              </a:rPr>
              <a:t>implications</a:t>
            </a:r>
            <a:r>
              <a:rPr lang="it-IT" sz="4000" b="1" dirty="0">
                <a:solidFill>
                  <a:srgbClr val="5B9BD5">
                    <a:lumMod val="50000"/>
                  </a:srgbClr>
                </a:solidFill>
              </a:rPr>
              <a:t>…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3AF19143-D82F-D945-97E6-6E828D7BDE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395" y="1828800"/>
            <a:ext cx="3407192" cy="211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358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764A7A5F-5F37-184F-982A-00CC26295F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613" y="2933700"/>
            <a:ext cx="2413000" cy="2413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846F644-5903-E94F-BFA3-6F82967B3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39" y="1088284"/>
            <a:ext cx="2738945" cy="161335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1586258" y="0"/>
            <a:ext cx="34724" cy="6858000"/>
          </a:xfrm>
          <a:prstGeom prst="line">
            <a:avLst/>
          </a:prstGeom>
          <a:ln w="13652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15387" y="0"/>
            <a:ext cx="34724" cy="6858000"/>
          </a:xfrm>
          <a:prstGeom prst="line">
            <a:avLst/>
          </a:prstGeom>
          <a:ln w="136525">
            <a:solidFill>
              <a:srgbClr val="008E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192" y="6590665"/>
            <a:ext cx="874395" cy="26733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479666" y="6550223"/>
            <a:ext cx="12551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en-US" sz="140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italyinindia</a:t>
            </a:r>
            <a:r>
              <a:rPr lang="en-US" sz="140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IN" sz="140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44816" y="447442"/>
            <a:ext cx="1002892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r>
              <a:rPr lang="en-IN" sz="2800" b="1" dirty="0">
                <a:solidFill>
                  <a:schemeClr val="accent1">
                    <a:lumMod val="50000"/>
                  </a:schemeClr>
                </a:solidFill>
              </a:rPr>
              <a:t>Impact of the lockdown on the Indian Economy at Macro Level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1523" y="1418104"/>
            <a:ext cx="916130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b="1" dirty="0"/>
              <a:t>		- </a:t>
            </a:r>
            <a:r>
              <a:rPr lang="en" sz="3200" b="1" dirty="0">
                <a:solidFill>
                  <a:schemeClr val="accent1">
                    <a:lumMod val="50000"/>
                  </a:schemeClr>
                </a:solidFill>
              </a:rPr>
              <a:t>Projected GDP growth: </a:t>
            </a:r>
            <a:r>
              <a:rPr lang="en" sz="3200" b="1" dirty="0">
                <a:solidFill>
                  <a:srgbClr val="FF0000"/>
                </a:solidFill>
              </a:rPr>
              <a:t>1.9%</a:t>
            </a:r>
            <a:r>
              <a:rPr lang="en" sz="3200" b="1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" sz="3200" dirty="0">
                <a:solidFill>
                  <a:schemeClr val="accent1">
                    <a:lumMod val="50000"/>
                  </a:schemeClr>
                </a:solidFill>
              </a:rPr>
              <a:t>in 2020 				</a:t>
            </a:r>
            <a:r>
              <a:rPr lang="en" sz="2000" dirty="0">
                <a:solidFill>
                  <a:schemeClr val="accent1">
                    <a:lumMod val="50000"/>
                  </a:schemeClr>
                </a:solidFill>
              </a:rPr>
              <a:t>(source IMF) 	</a:t>
            </a:r>
            <a:r>
              <a:rPr lang="en" sz="3200" dirty="0">
                <a:solidFill>
                  <a:schemeClr val="accent1">
                    <a:lumMod val="50000"/>
                  </a:schemeClr>
                </a:solidFill>
              </a:rPr>
              <a:t>			</a:t>
            </a:r>
          </a:p>
          <a:p>
            <a:endParaRPr lang="en" sz="32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en" sz="3200" b="1" dirty="0">
                <a:solidFill>
                  <a:schemeClr val="accent1">
                    <a:lumMod val="50000"/>
                  </a:schemeClr>
                </a:solidFill>
              </a:rPr>
              <a:t>Government spending </a:t>
            </a:r>
            <a:r>
              <a:rPr lang="en" sz="3200" dirty="0">
                <a:solidFill>
                  <a:schemeClr val="accent1">
                    <a:lumMod val="50000"/>
                  </a:schemeClr>
                </a:solidFill>
              </a:rPr>
              <a:t>to grow at </a:t>
            </a:r>
            <a:r>
              <a:rPr lang="en" sz="3200" b="1" dirty="0">
                <a:solidFill>
                  <a:srgbClr val="FF0000"/>
                </a:solidFill>
              </a:rPr>
              <a:t>15%</a:t>
            </a:r>
            <a:r>
              <a:rPr lang="en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" sz="3200" dirty="0">
                <a:solidFill>
                  <a:schemeClr val="accent1">
                    <a:lumMod val="50000"/>
                  </a:schemeClr>
                </a:solidFill>
              </a:rPr>
              <a:t>in FY21 compared to 9.8% in FY20 due to fiscal stimulus.</a:t>
            </a:r>
            <a:r>
              <a:rPr lang="en-IN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endParaRPr lang="en-IN" sz="32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en-IN" sz="3200" dirty="0">
                <a:solidFill>
                  <a:schemeClr val="accent1">
                    <a:lumMod val="50000"/>
                  </a:schemeClr>
                </a:solidFill>
              </a:rPr>
              <a:t>Expected </a:t>
            </a:r>
            <a:r>
              <a:rPr lang="en-IN" sz="3200" b="1" dirty="0">
                <a:solidFill>
                  <a:schemeClr val="accent1">
                    <a:lumMod val="50000"/>
                  </a:schemeClr>
                </a:solidFill>
              </a:rPr>
              <a:t>slow-down in personal consumption, trade (both imports and exports) and capital investments.</a:t>
            </a:r>
          </a:p>
          <a:p>
            <a:pPr marL="342900" indent="-342900">
              <a:buFontTx/>
              <a:buChar char="-"/>
            </a:pPr>
            <a:endParaRPr lang="en-IN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767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5F122DDF-11FC-254E-AF2F-EE1FF82AC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666" y="1178851"/>
            <a:ext cx="3038420" cy="183571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1586258" y="0"/>
            <a:ext cx="34724" cy="6858000"/>
          </a:xfrm>
          <a:prstGeom prst="line">
            <a:avLst/>
          </a:prstGeom>
          <a:ln w="13652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15387" y="0"/>
            <a:ext cx="34724" cy="6858000"/>
          </a:xfrm>
          <a:prstGeom prst="line">
            <a:avLst/>
          </a:prstGeom>
          <a:ln w="136525">
            <a:solidFill>
              <a:srgbClr val="008E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192" y="6590665"/>
            <a:ext cx="874395" cy="26733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479666" y="6550223"/>
            <a:ext cx="12551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en-US" sz="140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italyinindia</a:t>
            </a:r>
            <a:r>
              <a:rPr lang="en-US" sz="140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IN" sz="140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44816" y="447442"/>
            <a:ext cx="1002892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r>
              <a:rPr lang="en-IN" sz="2800" b="1" dirty="0">
                <a:solidFill>
                  <a:schemeClr val="accent1">
                    <a:lumMod val="50000"/>
                  </a:schemeClr>
                </a:solidFill>
              </a:rPr>
              <a:t>Impact of the lockdown on the Indian Economy at Macro Level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73829" y="1178851"/>
            <a:ext cx="916130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b="1" dirty="0"/>
              <a:t>		</a:t>
            </a:r>
            <a:endParaRPr lang="en-IN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400" b="1" dirty="0">
                <a:solidFill>
                  <a:schemeClr val="accent1">
                    <a:lumMod val="50000"/>
                  </a:schemeClr>
                </a:solidFill>
              </a:rPr>
              <a:t>Inflation,</a:t>
            </a:r>
            <a:r>
              <a:rPr lang="en-IN" sz="2400" dirty="0">
                <a:solidFill>
                  <a:schemeClr val="accent1">
                    <a:lumMod val="50000"/>
                  </a:schemeClr>
                </a:solidFill>
              </a:rPr>
              <a:t> that has been high before the spread of </a:t>
            </a:r>
          </a:p>
          <a:p>
            <a:pPr lvl="1"/>
            <a:r>
              <a:rPr lang="en-IN" sz="2400" dirty="0">
                <a:solidFill>
                  <a:schemeClr val="accent1">
                    <a:lumMod val="50000"/>
                  </a:schemeClr>
                </a:solidFill>
              </a:rPr>
              <a:t>Covid-19 (hitting a 7.6% high in January) </a:t>
            </a:r>
            <a:r>
              <a:rPr lang="en-IN" sz="2400" b="1" dirty="0">
                <a:solidFill>
                  <a:schemeClr val="accent1">
                    <a:lumMod val="50000"/>
                  </a:schemeClr>
                </a:solidFill>
              </a:rPr>
              <a:t>is expected </a:t>
            </a:r>
          </a:p>
          <a:p>
            <a:pPr lvl="1"/>
            <a:r>
              <a:rPr lang="en-IN" sz="2400" b="1" dirty="0">
                <a:solidFill>
                  <a:schemeClr val="accent1">
                    <a:lumMod val="50000"/>
                  </a:schemeClr>
                </a:solidFill>
              </a:rPr>
              <a:t>to go down </a:t>
            </a:r>
            <a:r>
              <a:rPr lang="en-IN" sz="2400" dirty="0">
                <a:solidFill>
                  <a:schemeClr val="accent1">
                    <a:lumMod val="50000"/>
                  </a:schemeClr>
                </a:solidFill>
              </a:rPr>
              <a:t>as oil prices dwindle ($23 bpd).</a:t>
            </a:r>
          </a:p>
          <a:p>
            <a:pPr lvl="1"/>
            <a:endParaRPr lang="en-IN" sz="24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en-IN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543300" lvl="7" indent="-342900">
              <a:buFont typeface="Arial" panose="020B0604020202020204" pitchFamily="34" charset="0"/>
              <a:buChar char="•"/>
            </a:pPr>
            <a:r>
              <a:rPr lang="en-IN" sz="2400" b="1" dirty="0">
                <a:solidFill>
                  <a:schemeClr val="accent1">
                    <a:lumMod val="50000"/>
                  </a:schemeClr>
                </a:solidFill>
              </a:rPr>
              <a:t>Rupee</a:t>
            </a:r>
            <a:r>
              <a:rPr lang="en-IN" sz="2400" dirty="0">
                <a:solidFill>
                  <a:schemeClr val="accent1">
                    <a:lumMod val="50000"/>
                  </a:schemeClr>
                </a:solidFill>
              </a:rPr>
              <a:t> has been </a:t>
            </a:r>
            <a:r>
              <a:rPr lang="en-IN" sz="2400" b="1" dirty="0">
                <a:solidFill>
                  <a:schemeClr val="accent1">
                    <a:lumMod val="50000"/>
                  </a:schemeClr>
                </a:solidFill>
              </a:rPr>
              <a:t>depreciating</a:t>
            </a:r>
            <a:r>
              <a:rPr lang="en-IN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(record low of 76.55 against the dollar last week).	  </a:t>
            </a:r>
          </a:p>
          <a:p>
            <a:pPr lvl="1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      </a:t>
            </a:r>
          </a:p>
          <a:p>
            <a:pPr lvl="1"/>
            <a:r>
              <a:rPr lang="en-US" sz="2400" dirty="0"/>
              <a:t>			</a:t>
            </a:r>
            <a:endParaRPr lang="en" sz="20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en-IN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C27E6402-2E49-C345-B99F-9AA3300724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75" y="2878961"/>
            <a:ext cx="3696103" cy="272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504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058FEC4C-EA44-7141-AA05-8D58660C7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259" y="1365302"/>
            <a:ext cx="2346260" cy="160416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1586258" y="0"/>
            <a:ext cx="34724" cy="6858000"/>
          </a:xfrm>
          <a:prstGeom prst="line">
            <a:avLst/>
          </a:prstGeom>
          <a:ln w="13652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15387" y="0"/>
            <a:ext cx="34724" cy="6858000"/>
          </a:xfrm>
          <a:prstGeom prst="line">
            <a:avLst/>
          </a:prstGeom>
          <a:ln w="136525">
            <a:solidFill>
              <a:srgbClr val="008E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192" y="6590665"/>
            <a:ext cx="874395" cy="26733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479666" y="6550223"/>
            <a:ext cx="12551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en-US" sz="140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italyinindia</a:t>
            </a:r>
            <a:r>
              <a:rPr lang="en-US" sz="140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IN" sz="140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44816" y="493741"/>
            <a:ext cx="970236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 algn="ctr"/>
            <a:r>
              <a:rPr lang="en-IN" sz="2800" b="1" dirty="0">
                <a:solidFill>
                  <a:schemeClr val="accent1">
                    <a:lumMod val="50000"/>
                  </a:schemeClr>
                </a:solidFill>
              </a:rPr>
              <a:t>Fiscal and Monetary measures taken by GOI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7899" y="1467087"/>
            <a:ext cx="996580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" sz="2800" dirty="0">
                <a:solidFill>
                  <a:schemeClr val="accent1">
                    <a:lumMod val="50000"/>
                  </a:schemeClr>
                </a:solidFill>
              </a:rPr>
              <a:t>India announced </a:t>
            </a:r>
            <a:r>
              <a:rPr lang="en" sz="2800" dirty="0">
                <a:solidFill>
                  <a:srgbClr val="FF0000"/>
                </a:solidFill>
              </a:rPr>
              <a:t>a </a:t>
            </a:r>
            <a:r>
              <a:rPr lang="en" sz="2800" b="1" dirty="0">
                <a:solidFill>
                  <a:srgbClr val="FF0000"/>
                </a:solidFill>
              </a:rPr>
              <a:t>$22.6 billion economic stimulus plan (=0,8% GDP) </a:t>
            </a:r>
            <a:r>
              <a:rPr lang="en" sz="2800" dirty="0">
                <a:solidFill>
                  <a:schemeClr val="accent1">
                    <a:lumMod val="50000"/>
                  </a:schemeClr>
                </a:solidFill>
              </a:rPr>
              <a:t>providing direct cash transfers and food security measures.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4114800" lvl="8" indent="-457200"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chemeClr val="accent1">
                    <a:lumMod val="50000"/>
                  </a:schemeClr>
                </a:solidFill>
              </a:rPr>
              <a:t>The RBI cut </a:t>
            </a:r>
            <a:r>
              <a:rPr lang="en" sz="2400" b="1" dirty="0">
                <a:solidFill>
                  <a:srgbClr val="FF0000"/>
                </a:solidFill>
              </a:rPr>
              <a:t>repo rate to 4.40%, </a:t>
            </a:r>
            <a:r>
              <a:rPr lang="en" sz="2400" dirty="0">
                <a:solidFill>
                  <a:schemeClr val="accent1">
                    <a:lumMod val="50000"/>
                  </a:schemeClr>
                </a:solidFill>
              </a:rPr>
              <a:t>the lowest in at least 15 years.  </a:t>
            </a:r>
          </a:p>
          <a:p>
            <a:pPr lvl="8"/>
            <a:endParaRPr lang="en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4114800" lvl="8" indent="-457200"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" sz="2400" b="1" dirty="0">
                <a:solidFill>
                  <a:srgbClr val="FF0000"/>
                </a:solidFill>
              </a:rPr>
              <a:t>reverse repo rate was cut by 90 bps to 4%, </a:t>
            </a:r>
            <a:r>
              <a:rPr lang="en" sz="2400" dirty="0">
                <a:solidFill>
                  <a:srgbClr val="FF0000"/>
                </a:solidFill>
              </a:rPr>
              <a:t> </a:t>
            </a:r>
            <a:r>
              <a:rPr lang="en" sz="2400" dirty="0">
                <a:solidFill>
                  <a:schemeClr val="accent1">
                    <a:lumMod val="50000"/>
                  </a:schemeClr>
                </a:solidFill>
              </a:rPr>
              <a:t>thus creating the so-called “asymmetrical  corridor”.</a:t>
            </a:r>
            <a:br>
              <a:rPr lang="en" sz="2400" dirty="0">
                <a:solidFill>
                  <a:schemeClr val="accent1">
                    <a:lumMod val="50000"/>
                  </a:schemeClr>
                </a:solidFill>
              </a:rPr>
            </a:br>
            <a:endParaRPr lang="en" sz="28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" sz="2000" dirty="0"/>
          </a:p>
          <a:p>
            <a:endParaRPr lang="en" sz="2800" dirty="0"/>
          </a:p>
          <a:p>
            <a:br>
              <a:rPr lang="en" dirty="0"/>
            </a:br>
            <a:br>
              <a:rPr lang="en" dirty="0"/>
            </a:br>
            <a:br>
              <a:rPr lang="en" dirty="0"/>
            </a:br>
            <a:endParaRPr lang="en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91" y="2533556"/>
            <a:ext cx="3817473" cy="335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992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2975</TotalTime>
  <Words>728</Words>
  <Application>Microsoft Office PowerPoint</Application>
  <PresentationFormat>Widescreen</PresentationFormat>
  <Paragraphs>128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Periotto Isabella</dc:creator>
  <cp:lastModifiedBy>Claudio Maffioletti</cp:lastModifiedBy>
  <cp:revision>195</cp:revision>
  <cp:lastPrinted>2020-04-15T05:34:18Z</cp:lastPrinted>
  <dcterms:created xsi:type="dcterms:W3CDTF">2020-02-25T04:24:34Z</dcterms:created>
  <dcterms:modified xsi:type="dcterms:W3CDTF">2020-04-16T04:28:58Z</dcterms:modified>
</cp:coreProperties>
</file>